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62" r:id="rId3"/>
    <p:sldId id="260" r:id="rId4"/>
    <p:sldId id="267"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5/19/2016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5/19/2016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5/19/2016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Reading Assignment</a:t>
            </a:r>
            <a:endParaRPr lang="en-US" dirty="0"/>
          </a:p>
        </p:txBody>
      </p:sp>
      <p:sp>
        <p:nvSpPr>
          <p:cNvPr id="3" name="Content Placeholder 2"/>
          <p:cNvSpPr>
            <a:spLocks noGrp="1"/>
          </p:cNvSpPr>
          <p:nvPr>
            <p:ph idx="1"/>
          </p:nvPr>
        </p:nvSpPr>
        <p:spPr>
          <a:xfrm>
            <a:off x="1097280" y="1845733"/>
            <a:ext cx="10058400" cy="4494681"/>
          </a:xfrm>
        </p:spPr>
        <p:txBody>
          <a:bodyPr>
            <a:normAutofit lnSpcReduction="10000"/>
          </a:bodyPr>
          <a:lstStyle/>
          <a:p>
            <a:pPr marL="457200" lvl="0" indent="-457200">
              <a:buFont typeface="+mj-lt"/>
              <a:buAutoNum type="arabicPeriod"/>
            </a:pPr>
            <a:r>
              <a:rPr lang="en-US" sz="3200" dirty="0" smtClean="0"/>
              <a:t>Read </a:t>
            </a:r>
            <a:r>
              <a:rPr lang="en-US" sz="3200" i="1" dirty="0" smtClean="0"/>
              <a:t>Unbroken</a:t>
            </a:r>
            <a:r>
              <a:rPr lang="en-US" sz="3200" dirty="0" smtClean="0"/>
              <a:t> by Laura Hillenbrand</a:t>
            </a:r>
          </a:p>
          <a:p>
            <a:pPr marL="457200" lvl="0" indent="-457200">
              <a:buFont typeface="+mj-lt"/>
              <a:buAutoNum type="arabicPeriod"/>
            </a:pPr>
            <a:r>
              <a:rPr lang="en-US" sz="3200" dirty="0" smtClean="0"/>
              <a:t>Take </a:t>
            </a:r>
            <a:r>
              <a:rPr lang="en-US" sz="3200" dirty="0"/>
              <a:t>double-entry journal notes </a:t>
            </a:r>
            <a:r>
              <a:rPr lang="en-US" sz="3200" dirty="0" smtClean="0"/>
              <a:t>so that you </a:t>
            </a:r>
            <a:r>
              <a:rPr lang="en-US" sz="3200" dirty="0"/>
              <a:t>will remember the book in </a:t>
            </a:r>
            <a:r>
              <a:rPr lang="en-US" sz="3200" dirty="0" smtClean="0"/>
              <a:t>August </a:t>
            </a:r>
            <a:r>
              <a:rPr lang="en-US" sz="3200" dirty="0"/>
              <a:t>(particularly reactions and critical thinking). </a:t>
            </a:r>
            <a:r>
              <a:rPr lang="en-US" sz="3200" b="1" dirty="0" smtClean="0"/>
              <a:t>10 entries per book. </a:t>
            </a:r>
            <a:endParaRPr lang="en-US" sz="3200" b="1" dirty="0"/>
          </a:p>
          <a:p>
            <a:pPr marL="457200" lvl="0" indent="-457200">
              <a:buFont typeface="+mj-lt"/>
              <a:buAutoNum type="arabicPeriod"/>
            </a:pPr>
            <a:r>
              <a:rPr lang="en-US" sz="3200" dirty="0"/>
              <a:t>When returning to school, </a:t>
            </a:r>
            <a:r>
              <a:rPr lang="en-US" sz="3200" dirty="0" smtClean="0"/>
              <a:t>you </a:t>
            </a:r>
            <a:r>
              <a:rPr lang="en-US" sz="3200" dirty="0"/>
              <a:t>will use </a:t>
            </a:r>
            <a:r>
              <a:rPr lang="en-US" sz="3200" dirty="0" smtClean="0"/>
              <a:t>your double-entry </a:t>
            </a:r>
            <a:r>
              <a:rPr lang="en-US" sz="3200" dirty="0"/>
              <a:t>journal notes to </a:t>
            </a:r>
            <a:r>
              <a:rPr lang="en-US" sz="3200" dirty="0" smtClean="0"/>
              <a:t>complete a test on the novel. The journal will also be collected for a grade. </a:t>
            </a:r>
          </a:p>
          <a:p>
            <a:pPr marL="0" lvl="0" indent="0">
              <a:buNone/>
            </a:pPr>
            <a:r>
              <a:rPr lang="en-US" sz="3200" dirty="0" smtClean="0"/>
              <a:t>* Pre-AP: Choose at least 1 other book to read from the list and make a journal with </a:t>
            </a:r>
            <a:r>
              <a:rPr lang="en-US" sz="3200" b="1" dirty="0" smtClean="0"/>
              <a:t>10 entries.  </a:t>
            </a:r>
          </a:p>
          <a:p>
            <a:pPr marL="457200" lvl="0" indent="-457200">
              <a:buFont typeface="+mj-lt"/>
              <a:buAutoNum type="arabicPeriod"/>
            </a:pPr>
            <a:endParaRPr lang="en-US" sz="3200" dirty="0"/>
          </a:p>
          <a:p>
            <a:endParaRPr lang="en-US" sz="4000" dirty="0"/>
          </a:p>
        </p:txBody>
      </p:sp>
      <p:pic>
        <p:nvPicPr>
          <p:cNvPr id="4" name="Picture 3" descr="http://ecx.images-amazon.com/images/I/517gOImApNL._BO2,204,203,200_PIsitb-sticker-arrow-click,TopRight,35,-76_SX285_SY380_CR,0,0,285,380_SH20_OU01_.jpg"/>
          <p:cNvPicPr>
            <a:picLocks noChangeAspect="1" noChangeArrowheads="1"/>
          </p:cNvPicPr>
          <p:nvPr/>
        </p:nvPicPr>
        <p:blipFill rotWithShape="1">
          <a:blip r:embed="rId2">
            <a:extLst>
              <a:ext uri="{28A0092B-C50C-407E-A947-70E740481C1C}">
                <a14:useLocalDpi xmlns:a14="http://schemas.microsoft.com/office/drawing/2010/main" val="0"/>
              </a:ext>
            </a:extLst>
          </a:blip>
          <a:srcRect t="12445" r="17697"/>
          <a:stretch/>
        </p:blipFill>
        <p:spPr bwMode="auto">
          <a:xfrm>
            <a:off x="9625491" y="61902"/>
            <a:ext cx="1998754" cy="2835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141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Reading Goals</a:t>
            </a:r>
            <a:endParaRPr lang="en-US" dirty="0"/>
          </a:p>
        </p:txBody>
      </p:sp>
      <p:sp>
        <p:nvSpPr>
          <p:cNvPr id="3" name="Content Placeholder 2"/>
          <p:cNvSpPr>
            <a:spLocks noGrp="1"/>
          </p:cNvSpPr>
          <p:nvPr>
            <p:ph idx="1"/>
          </p:nvPr>
        </p:nvSpPr>
        <p:spPr>
          <a:xfrm>
            <a:off x="1097280" y="1975129"/>
            <a:ext cx="9504584" cy="4071987"/>
          </a:xfrm>
        </p:spPr>
        <p:txBody>
          <a:bodyPr>
            <a:normAutofit/>
          </a:bodyPr>
          <a:lstStyle/>
          <a:p>
            <a:pPr marL="342900" indent="-342900">
              <a:buFont typeface="+mj-lt"/>
              <a:buAutoNum type="arabicPeriod"/>
            </a:pPr>
            <a:r>
              <a:rPr lang="en-US" sz="3200" dirty="0"/>
              <a:t>To grow as learners. The more you read, the more interesting life becomes!</a:t>
            </a:r>
          </a:p>
          <a:p>
            <a:pPr marL="342900" indent="-342900">
              <a:buFont typeface="+mj-lt"/>
              <a:buAutoNum type="arabicPeriod"/>
            </a:pPr>
            <a:r>
              <a:rPr lang="en-US" sz="3200" dirty="0"/>
              <a:t>To create a community of readers.</a:t>
            </a:r>
          </a:p>
          <a:p>
            <a:pPr marL="342900" indent="-342900">
              <a:buFont typeface="+mj-lt"/>
              <a:buAutoNum type="arabicPeriod"/>
            </a:pPr>
            <a:r>
              <a:rPr lang="en-US" sz="3200" dirty="0"/>
              <a:t>To share good books and encourage others to read them.</a:t>
            </a:r>
          </a:p>
          <a:p>
            <a:pPr marL="342900" indent="-342900">
              <a:buFont typeface="+mj-lt"/>
              <a:buAutoNum type="arabicPeriod"/>
            </a:pPr>
            <a:r>
              <a:rPr lang="en-US" sz="3200" dirty="0"/>
              <a:t>To generate discussions with your peers and teachers.</a:t>
            </a:r>
          </a:p>
          <a:p>
            <a:endParaRPr lang="en-US" sz="3600" dirty="0"/>
          </a:p>
        </p:txBody>
      </p:sp>
    </p:spTree>
    <p:extLst>
      <p:ext uri="{BB962C8B-B14F-4D97-AF65-F5344CB8AC3E}">
        <p14:creationId xmlns:p14="http://schemas.microsoft.com/office/powerpoint/2010/main" val="1838972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88638626"/>
              </p:ext>
            </p:extLst>
          </p:nvPr>
        </p:nvGraphicFramePr>
        <p:xfrm>
          <a:off x="1319840" y="1373037"/>
          <a:ext cx="9282023" cy="5042988"/>
        </p:xfrm>
        <a:graphic>
          <a:graphicData uri="http://schemas.openxmlformats.org/drawingml/2006/table">
            <a:tbl>
              <a:tblPr firstRow="1" bandRow="1">
                <a:tableStyleId>{5C22544A-7EE6-4342-B048-85BDC9FD1C3A}</a:tableStyleId>
              </a:tblPr>
              <a:tblGrid>
                <a:gridCol w="4537496"/>
                <a:gridCol w="4744527"/>
              </a:tblGrid>
              <a:tr h="885372">
                <a:tc>
                  <a:txBody>
                    <a:bodyPr/>
                    <a:lstStyle/>
                    <a:p>
                      <a:pPr marL="0" marR="0" algn="ctr">
                        <a:spcBef>
                          <a:spcPts val="0"/>
                        </a:spcBef>
                        <a:spcAft>
                          <a:spcPts val="0"/>
                        </a:spcAft>
                      </a:pPr>
                      <a:r>
                        <a:rPr lang="en-US" sz="2800" dirty="0">
                          <a:effectLst/>
                        </a:rPr>
                        <a:t>TEXT EVIDENCE</a:t>
                      </a:r>
                    </a:p>
                    <a:p>
                      <a:pPr marL="0" marR="0" algn="ctr">
                        <a:spcBef>
                          <a:spcPts val="0"/>
                        </a:spcBef>
                        <a:spcAft>
                          <a:spcPts val="0"/>
                        </a:spcAft>
                      </a:pPr>
                      <a:r>
                        <a:rPr lang="en-US" sz="2800" dirty="0">
                          <a:effectLst/>
                        </a:rPr>
                        <a:t>Significant quote from text  (include page #)</a:t>
                      </a:r>
                      <a:endParaRPr lang="en-US" sz="2800" dirty="0">
                        <a:effectLst/>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2800" dirty="0">
                          <a:effectLst/>
                        </a:rPr>
                        <a:t>THOUGHTS</a:t>
                      </a:r>
                    </a:p>
                    <a:p>
                      <a:pPr marL="0" marR="0" algn="ctr">
                        <a:spcBef>
                          <a:spcPts val="0"/>
                        </a:spcBef>
                        <a:spcAft>
                          <a:spcPts val="0"/>
                        </a:spcAft>
                      </a:pPr>
                      <a:r>
                        <a:rPr lang="en-US" sz="2800" dirty="0">
                          <a:effectLst/>
                        </a:rPr>
                        <a:t>Analysis/Question/Opinion</a:t>
                      </a:r>
                      <a:r>
                        <a:rPr lang="en-US" sz="2800" dirty="0" smtClean="0">
                          <a:effectLst/>
                        </a:rPr>
                        <a:t>/</a:t>
                      </a:r>
                    </a:p>
                    <a:p>
                      <a:pPr marL="0" marR="0" algn="ctr">
                        <a:spcBef>
                          <a:spcPts val="0"/>
                        </a:spcBef>
                        <a:spcAft>
                          <a:spcPts val="0"/>
                        </a:spcAft>
                      </a:pPr>
                      <a:r>
                        <a:rPr lang="en-US" sz="2800" dirty="0" smtClean="0">
                          <a:effectLst/>
                        </a:rPr>
                        <a:t>Connection/etc</a:t>
                      </a:r>
                      <a:r>
                        <a:rPr lang="en-US" sz="2800" dirty="0">
                          <a:effectLst/>
                        </a:rPr>
                        <a:t>.</a:t>
                      </a:r>
                      <a:endParaRPr lang="en-US" sz="2800" dirty="0">
                        <a:effectLst/>
                        <a:latin typeface="Times New Roman"/>
                        <a:ea typeface="Calibri"/>
                        <a:cs typeface="Times New Roman"/>
                      </a:endParaRPr>
                    </a:p>
                  </a:txBody>
                  <a:tcPr marL="68580" marR="68580" marT="0" marB="0"/>
                </a:tc>
              </a:tr>
              <a:tr h="1770743">
                <a:tc>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endParaRPr lang="en-US" sz="2400" dirty="0">
                        <a:effectLst/>
                      </a:endParaRPr>
                    </a:p>
                    <a:p>
                      <a:pPr marL="0" marR="0">
                        <a:spcBef>
                          <a:spcPts val="0"/>
                        </a:spcBef>
                        <a:spcAft>
                          <a:spcPts val="0"/>
                        </a:spcAft>
                      </a:pPr>
                      <a:r>
                        <a:rPr lang="en-US" sz="2000" dirty="0">
                          <a:effectLst/>
                        </a:rPr>
                        <a:t>Page #_____</a:t>
                      </a:r>
                      <a:endParaRPr lang="en-US" sz="2000" dirty="0">
                        <a:effectLst/>
                        <a:latin typeface="Times New Roman"/>
                        <a:ea typeface="Calibri"/>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New Roman"/>
                        <a:ea typeface="Calibri"/>
                        <a:cs typeface="Times New Roman"/>
                      </a:endParaRPr>
                    </a:p>
                  </a:txBody>
                  <a:tcPr marL="68580" marR="68580" marT="0" marB="0"/>
                </a:tc>
              </a:tr>
              <a:tr h="1992085">
                <a:tc>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endParaRPr lang="en-US" sz="2000" dirty="0">
                        <a:effectLst/>
                      </a:endParaRPr>
                    </a:p>
                    <a:p>
                      <a:pPr marL="0" marR="0">
                        <a:spcBef>
                          <a:spcPts val="0"/>
                        </a:spcBef>
                        <a:spcAft>
                          <a:spcPts val="0"/>
                        </a:spcAft>
                      </a:pPr>
                      <a:r>
                        <a:rPr lang="en-US" sz="2000" dirty="0">
                          <a:effectLst/>
                        </a:rPr>
                        <a:t>Page #_____</a:t>
                      </a:r>
                      <a:endParaRPr lang="en-US" sz="2000" dirty="0">
                        <a:effectLst/>
                        <a:latin typeface="Times New Roman"/>
                        <a:ea typeface="Calibri"/>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New Roman"/>
                        <a:ea typeface="Calibri"/>
                        <a:cs typeface="Times New Roman"/>
                      </a:endParaRPr>
                    </a:p>
                  </a:txBody>
                  <a:tcPr marL="68580" marR="68580" marT="0" marB="0"/>
                </a:tc>
              </a:tr>
            </a:tbl>
          </a:graphicData>
        </a:graphic>
      </p:graphicFrame>
      <p:sp>
        <p:nvSpPr>
          <p:cNvPr id="4" name="TextBox 3"/>
          <p:cNvSpPr txBox="1"/>
          <p:nvPr/>
        </p:nvSpPr>
        <p:spPr>
          <a:xfrm>
            <a:off x="2907101" y="552091"/>
            <a:ext cx="9721969" cy="523220"/>
          </a:xfrm>
          <a:prstGeom prst="rect">
            <a:avLst/>
          </a:prstGeom>
          <a:noFill/>
        </p:spPr>
        <p:txBody>
          <a:bodyPr wrap="square" rtlCol="0">
            <a:spAutoFit/>
          </a:bodyPr>
          <a:lstStyle/>
          <a:p>
            <a:pPr lvl="0"/>
            <a:r>
              <a:rPr lang="en-US" sz="2800" b="1" dirty="0" smtClean="0"/>
              <a:t>DOUBLE-ENTRY JOURNAL HANDOUT</a:t>
            </a:r>
            <a:endParaRPr lang="en-US" sz="2800" dirty="0"/>
          </a:p>
        </p:txBody>
      </p:sp>
    </p:spTree>
    <p:extLst>
      <p:ext uri="{BB962C8B-B14F-4D97-AF65-F5344CB8AC3E}">
        <p14:creationId xmlns:p14="http://schemas.microsoft.com/office/powerpoint/2010/main" val="155238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Entry Journal</a:t>
            </a:r>
            <a:endParaRPr lang="en-US" dirty="0"/>
          </a:p>
        </p:txBody>
      </p:sp>
      <p:sp>
        <p:nvSpPr>
          <p:cNvPr id="3" name="Content Placeholder 2"/>
          <p:cNvSpPr>
            <a:spLocks noGrp="1"/>
          </p:cNvSpPr>
          <p:nvPr>
            <p:ph idx="1"/>
          </p:nvPr>
        </p:nvSpPr>
        <p:spPr/>
        <p:txBody>
          <a:bodyPr/>
          <a:lstStyle/>
          <a:p>
            <a:pPr marL="0" indent="0">
              <a:buNone/>
            </a:pPr>
            <a:r>
              <a:rPr lang="en-US" sz="3000" b="1" dirty="0" smtClean="0"/>
              <a:t>Text Evidence</a:t>
            </a:r>
            <a:r>
              <a:rPr lang="en-US" sz="3000" dirty="0" smtClean="0"/>
              <a:t>: Choose a quote that has an impact on the character, plot, theme, tone or is particularly powerful language. </a:t>
            </a:r>
          </a:p>
          <a:p>
            <a:pPr marL="0" indent="0">
              <a:buNone/>
            </a:pPr>
            <a:endParaRPr lang="en-US" sz="3000" dirty="0"/>
          </a:p>
          <a:p>
            <a:pPr marL="0" indent="0">
              <a:buNone/>
            </a:pPr>
            <a:r>
              <a:rPr lang="en-US" sz="3000" b="1" dirty="0" smtClean="0"/>
              <a:t>Commentary</a:t>
            </a:r>
            <a:r>
              <a:rPr lang="en-US" sz="3000" dirty="0" smtClean="0"/>
              <a:t>: You should write 3-5 sentences of analysis. Do not summarize what the quote says, or describe the plot. What do you think about what happens? How does it affect the character, or develop the theme? What is powerful about the language</a:t>
            </a:r>
            <a:r>
              <a:rPr lang="en-US" dirty="0" smtClean="0"/>
              <a:t>?</a:t>
            </a:r>
            <a:endParaRPr lang="en-US" dirty="0"/>
          </a:p>
        </p:txBody>
      </p:sp>
    </p:spTree>
    <p:extLst>
      <p:ext uri="{BB962C8B-B14F-4D97-AF65-F5344CB8AC3E}">
        <p14:creationId xmlns:p14="http://schemas.microsoft.com/office/powerpoint/2010/main" val="2239815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24011"/>
          </a:xfrm>
        </p:spPr>
        <p:txBody>
          <a:bodyPr/>
          <a:lstStyle/>
          <a:p>
            <a:r>
              <a:rPr lang="en-US" dirty="0" smtClean="0"/>
              <a:t>Pr</a:t>
            </a:r>
            <a:r>
              <a:rPr lang="en-US" dirty="0" smtClean="0"/>
              <a:t>e- </a:t>
            </a:r>
            <a:r>
              <a:rPr lang="en-US" dirty="0" smtClean="0"/>
              <a:t>AP/I.S. Reading Options</a:t>
            </a:r>
            <a:endParaRPr lang="en-US" dirty="0"/>
          </a:p>
        </p:txBody>
      </p:sp>
      <p:sp>
        <p:nvSpPr>
          <p:cNvPr id="3" name="Content Placeholder 2"/>
          <p:cNvSpPr>
            <a:spLocks noGrp="1"/>
          </p:cNvSpPr>
          <p:nvPr>
            <p:ph idx="1"/>
          </p:nvPr>
        </p:nvSpPr>
        <p:spPr>
          <a:xfrm>
            <a:off x="1097280" y="1764406"/>
            <a:ext cx="10058400" cy="4104688"/>
          </a:xfrm>
        </p:spPr>
        <p:txBody>
          <a:bodyPr>
            <a:normAutofit lnSpcReduction="10000"/>
          </a:bodyPr>
          <a:lstStyle/>
          <a:p>
            <a:r>
              <a:rPr lang="en-US" i="1" dirty="0"/>
              <a:t>Go Tell it On the Mountain </a:t>
            </a:r>
            <a:r>
              <a:rPr lang="en-US" dirty="0"/>
              <a:t>– James </a:t>
            </a:r>
            <a:r>
              <a:rPr lang="en-US" dirty="0" smtClean="0"/>
              <a:t>Baldwin: </a:t>
            </a:r>
            <a:r>
              <a:rPr lang="en-US" dirty="0"/>
              <a:t> The novel examines the role of the Christian Church in the lives of African-Americans, both as a source of repression and moral hypocrisy and as a source of inspiration and community. It also, more subtly, examines racism in the United States.</a:t>
            </a:r>
          </a:p>
          <a:p>
            <a:r>
              <a:rPr lang="en-US" i="1" dirty="0" smtClean="0"/>
              <a:t>The </a:t>
            </a:r>
            <a:r>
              <a:rPr lang="en-US" i="1" dirty="0"/>
              <a:t>Road- </a:t>
            </a:r>
            <a:r>
              <a:rPr lang="en-US" dirty="0"/>
              <a:t>Cormac </a:t>
            </a:r>
            <a:r>
              <a:rPr lang="en-US" dirty="0" smtClean="0"/>
              <a:t>McCarthy: </a:t>
            </a:r>
            <a:r>
              <a:rPr lang="en-US" dirty="0"/>
              <a:t> It is a post-apocalyptic tale of a journey of a father and his young son over a period of several months, across a landscape blasted by an unspecified cataclysm that has destroyed most of civilization and, in the intervening years, almost all life on Earth.</a:t>
            </a:r>
            <a:endParaRPr lang="en-US" dirty="0" smtClean="0"/>
          </a:p>
          <a:p>
            <a:r>
              <a:rPr lang="en-US" i="1" dirty="0"/>
              <a:t>Tess of D’Urbervilles </a:t>
            </a:r>
            <a:r>
              <a:rPr lang="en-US" dirty="0"/>
              <a:t>– Thomas </a:t>
            </a:r>
            <a:r>
              <a:rPr lang="en-US" dirty="0" smtClean="0"/>
              <a:t>Hardy: A woman’s family sends her to live with her presumed rich relatives and she gets taken advantage of at her new home and struggles to find herself. </a:t>
            </a:r>
            <a:endParaRPr lang="en-US" dirty="0"/>
          </a:p>
          <a:p>
            <a:r>
              <a:rPr lang="en-US" smtClean="0"/>
              <a:t>The </a:t>
            </a:r>
            <a:r>
              <a:rPr lang="en-US" dirty="0"/>
              <a:t>Adventures of Huckleberry Finn- Mark Twain: Huckleberry Finn is the main character, and through his eyes, the reader sees and judges the South, its faults, and its redeeming qualities. Huck's companion Jim, a runaway slave, provides friendship and protection while the two journey along the Mississippi on their raft.</a:t>
            </a:r>
          </a:p>
          <a:p>
            <a:endParaRPr lang="en-US" dirty="0"/>
          </a:p>
        </p:txBody>
      </p:sp>
    </p:spTree>
    <p:extLst>
      <p:ext uri="{BB962C8B-B14F-4D97-AF65-F5344CB8AC3E}">
        <p14:creationId xmlns:p14="http://schemas.microsoft.com/office/powerpoint/2010/main" val="69227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 AP/I.S. Reading Options</a:t>
            </a:r>
          </a:p>
        </p:txBody>
      </p:sp>
      <p:sp>
        <p:nvSpPr>
          <p:cNvPr id="3" name="Content Placeholder 2"/>
          <p:cNvSpPr>
            <a:spLocks noGrp="1"/>
          </p:cNvSpPr>
          <p:nvPr>
            <p:ph idx="1"/>
          </p:nvPr>
        </p:nvSpPr>
        <p:spPr>
          <a:xfrm>
            <a:off x="1097280" y="1845734"/>
            <a:ext cx="10058400" cy="4580824"/>
          </a:xfrm>
        </p:spPr>
        <p:txBody>
          <a:bodyPr>
            <a:normAutofit lnSpcReduction="10000"/>
          </a:bodyPr>
          <a:lstStyle/>
          <a:p>
            <a:r>
              <a:rPr lang="en-US" i="1" dirty="0">
                <a:solidFill>
                  <a:schemeClr val="tx1"/>
                </a:solidFill>
              </a:rPr>
              <a:t>The Sun Also Rises</a:t>
            </a:r>
            <a:r>
              <a:rPr lang="en-US" dirty="0">
                <a:solidFill>
                  <a:schemeClr val="tx1"/>
                </a:solidFill>
              </a:rPr>
              <a:t> – Ernest </a:t>
            </a:r>
            <a:r>
              <a:rPr lang="en-US" dirty="0" smtClean="0">
                <a:solidFill>
                  <a:schemeClr val="tx1"/>
                </a:solidFill>
              </a:rPr>
              <a:t>Hemingway: </a:t>
            </a:r>
            <a:r>
              <a:rPr lang="en-US" dirty="0">
                <a:solidFill>
                  <a:schemeClr val="tx1"/>
                </a:solidFill>
              </a:rPr>
              <a:t>a group of American and British expatriates who travel from Paris to the Festival of San </a:t>
            </a:r>
            <a:r>
              <a:rPr lang="en-US" dirty="0" err="1">
                <a:solidFill>
                  <a:schemeClr val="tx1"/>
                </a:solidFill>
              </a:rPr>
              <a:t>Fermín</a:t>
            </a:r>
            <a:r>
              <a:rPr lang="en-US" dirty="0">
                <a:solidFill>
                  <a:schemeClr val="tx1"/>
                </a:solidFill>
              </a:rPr>
              <a:t> in Pamplona to watch the running of the bulls and the bullfights</a:t>
            </a:r>
            <a:r>
              <a:rPr lang="en-US" dirty="0" smtClean="0">
                <a:solidFill>
                  <a:schemeClr val="tx1"/>
                </a:solidFill>
              </a:rPr>
              <a:t>. </a:t>
            </a:r>
            <a:r>
              <a:rPr lang="en-US" dirty="0">
                <a:solidFill>
                  <a:schemeClr val="tx1"/>
                </a:solidFill>
              </a:rPr>
              <a:t>Hemingway presents his notion that the "Lost Generation", considered to have been decadent, dissolute and irretrievably damaged by World War I, was resilient and strong.</a:t>
            </a:r>
          </a:p>
          <a:p>
            <a:r>
              <a:rPr lang="en-US" i="1" dirty="0">
                <a:solidFill>
                  <a:schemeClr val="tx1"/>
                </a:solidFill>
              </a:rPr>
              <a:t>Invisible Man- </a:t>
            </a:r>
            <a:r>
              <a:rPr lang="en-US" dirty="0">
                <a:solidFill>
                  <a:schemeClr val="tx1"/>
                </a:solidFill>
              </a:rPr>
              <a:t>Ralph </a:t>
            </a:r>
            <a:r>
              <a:rPr lang="en-US" dirty="0" smtClean="0">
                <a:solidFill>
                  <a:schemeClr val="tx1"/>
                </a:solidFill>
              </a:rPr>
              <a:t>Ellison: An African American man tells his story of his “invisibility in the American South in the 1920s and 30s. He addresses his racial and personal identity in the face of brutal racism. </a:t>
            </a:r>
            <a:endParaRPr lang="en-US" dirty="0">
              <a:solidFill>
                <a:schemeClr val="tx1"/>
              </a:solidFill>
            </a:endParaRPr>
          </a:p>
          <a:p>
            <a:r>
              <a:rPr lang="en-US" i="1" dirty="0">
                <a:solidFill>
                  <a:schemeClr val="tx1"/>
                </a:solidFill>
              </a:rPr>
              <a:t>The Grapes of Wrath- </a:t>
            </a:r>
            <a:r>
              <a:rPr lang="en-US" dirty="0">
                <a:solidFill>
                  <a:schemeClr val="tx1"/>
                </a:solidFill>
              </a:rPr>
              <a:t>John </a:t>
            </a:r>
            <a:r>
              <a:rPr lang="en-US" dirty="0" smtClean="0">
                <a:solidFill>
                  <a:schemeClr val="tx1"/>
                </a:solidFill>
              </a:rPr>
              <a:t>Steinbeck: </a:t>
            </a:r>
            <a:r>
              <a:rPr lang="en-US" dirty="0">
                <a:solidFill>
                  <a:schemeClr val="tx1"/>
                </a:solidFill>
              </a:rPr>
              <a:t>Set during the Great Depression, the novel focuses on the </a:t>
            </a:r>
            <a:r>
              <a:rPr lang="en-US" dirty="0" err="1">
                <a:solidFill>
                  <a:schemeClr val="tx1"/>
                </a:solidFill>
              </a:rPr>
              <a:t>Joads</a:t>
            </a:r>
            <a:r>
              <a:rPr lang="en-US" dirty="0">
                <a:solidFill>
                  <a:schemeClr val="tx1"/>
                </a:solidFill>
              </a:rPr>
              <a:t>, a poor family of tenant farmers driven from their Oklahoma home by drought, economic hardship, agricultural industry changes and bank foreclosures forcing tenant farmers out of work. T</a:t>
            </a:r>
            <a:r>
              <a:rPr lang="en-US" dirty="0" smtClean="0">
                <a:solidFill>
                  <a:schemeClr val="tx1"/>
                </a:solidFill>
              </a:rPr>
              <a:t>he </a:t>
            </a:r>
            <a:r>
              <a:rPr lang="en-US" dirty="0" err="1">
                <a:solidFill>
                  <a:schemeClr val="tx1"/>
                </a:solidFill>
              </a:rPr>
              <a:t>Joads</a:t>
            </a:r>
            <a:r>
              <a:rPr lang="en-US" dirty="0">
                <a:solidFill>
                  <a:schemeClr val="tx1"/>
                </a:solidFill>
              </a:rPr>
              <a:t> set out for California. Along with thousands of other "Okies", they sought jobs, land, dignity, and a future.</a:t>
            </a:r>
          </a:p>
          <a:p>
            <a:r>
              <a:rPr lang="en-US" i="1" dirty="0">
                <a:solidFill>
                  <a:schemeClr val="tx1"/>
                </a:solidFill>
              </a:rPr>
              <a:t>The Adventures of Huckleberry Finn- </a:t>
            </a:r>
            <a:r>
              <a:rPr lang="en-US" dirty="0" smtClean="0">
                <a:solidFill>
                  <a:schemeClr val="tx1"/>
                </a:solidFill>
              </a:rPr>
              <a:t>Mark Twain: Huckleberry </a:t>
            </a:r>
            <a:r>
              <a:rPr lang="en-US" dirty="0">
                <a:solidFill>
                  <a:schemeClr val="tx1"/>
                </a:solidFill>
              </a:rPr>
              <a:t>Finn is the main character, and through his eyes, the reader sees and judges the South, its faults, and its redeeming qualities. Huck's companion Jim, a runaway slave, provides friendship and protection while the two journey along the Mississippi on their raft.</a:t>
            </a:r>
          </a:p>
        </p:txBody>
      </p:sp>
    </p:spTree>
    <p:extLst>
      <p:ext uri="{BB962C8B-B14F-4D97-AF65-F5344CB8AC3E}">
        <p14:creationId xmlns:p14="http://schemas.microsoft.com/office/powerpoint/2010/main" val="672084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Entry Journals</a:t>
            </a:r>
            <a:endParaRPr lang="en-US" dirty="0"/>
          </a:p>
        </p:txBody>
      </p:sp>
      <p:sp>
        <p:nvSpPr>
          <p:cNvPr id="3" name="Content Placeholder 2"/>
          <p:cNvSpPr>
            <a:spLocks noGrp="1"/>
          </p:cNvSpPr>
          <p:nvPr>
            <p:ph idx="1"/>
          </p:nvPr>
        </p:nvSpPr>
        <p:spPr/>
        <p:txBody>
          <a:bodyPr/>
          <a:lstStyle/>
          <a:p>
            <a:r>
              <a:rPr lang="en-US" sz="3000" dirty="0" smtClean="0"/>
              <a:t>Your teacher will now hand out a copy of the Double Entry Journals. </a:t>
            </a:r>
          </a:p>
          <a:p>
            <a:endParaRPr lang="en-US" sz="3000" dirty="0"/>
          </a:p>
          <a:p>
            <a:r>
              <a:rPr lang="en-US" sz="3000" dirty="0" smtClean="0"/>
              <a:t>If you need extra (Pre-AP/I.S.) will, you can make your own on notebook paper, or you can download another copy from Mr. Maddox’s website. This PowerPoint can also be found there. </a:t>
            </a:r>
          </a:p>
          <a:p>
            <a:endParaRPr lang="en-US" dirty="0"/>
          </a:p>
          <a:p>
            <a:r>
              <a:rPr lang="en-US" sz="3000" dirty="0"/>
              <a:t>http://woodrowmaddox.weebly.com/english-ii-pre-ap.html</a:t>
            </a:r>
          </a:p>
        </p:txBody>
      </p:sp>
    </p:spTree>
    <p:extLst>
      <p:ext uri="{BB962C8B-B14F-4D97-AF65-F5344CB8AC3E}">
        <p14:creationId xmlns:p14="http://schemas.microsoft.com/office/powerpoint/2010/main" val="37520618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128</TotalTime>
  <Words>326</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Times New Roman</vt:lpstr>
      <vt:lpstr>Retrospect</vt:lpstr>
      <vt:lpstr>Summer Reading Assignment</vt:lpstr>
      <vt:lpstr>Summer Reading Goals</vt:lpstr>
      <vt:lpstr>PowerPoint Presentation</vt:lpstr>
      <vt:lpstr>Double Entry Journal</vt:lpstr>
      <vt:lpstr>Pre- AP/I.S. Reading Options</vt:lpstr>
      <vt:lpstr>Re- AP/I.S. Reading Options</vt:lpstr>
      <vt:lpstr>Double Entry Journals</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Peel, Stephanie M</dc:creator>
  <cp:lastModifiedBy>Maddox, Will C</cp:lastModifiedBy>
  <cp:revision>18</cp:revision>
  <dcterms:created xsi:type="dcterms:W3CDTF">2015-05-08T20:26:38Z</dcterms:created>
  <dcterms:modified xsi:type="dcterms:W3CDTF">2016-05-19T17:13:59Z</dcterms:modified>
</cp:coreProperties>
</file>